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1" r:id="rId2"/>
    <p:sldId id="276" r:id="rId3"/>
    <p:sldId id="288" r:id="rId4"/>
    <p:sldId id="272" r:id="rId5"/>
    <p:sldId id="285" r:id="rId6"/>
    <p:sldId id="289" r:id="rId7"/>
    <p:sldId id="286" r:id="rId8"/>
    <p:sldId id="287" r:id="rId9"/>
    <p:sldId id="284" r:id="rId10"/>
    <p:sldId id="283" r:id="rId11"/>
    <p:sldId id="290" r:id="rId12"/>
    <p:sldId id="291" r:id="rId13"/>
    <p:sldId id="274" r:id="rId14"/>
    <p:sldId id="295" r:id="rId15"/>
    <p:sldId id="279" r:id="rId16"/>
    <p:sldId id="293" r:id="rId17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42" autoAdjust="0"/>
  </p:normalViewPr>
  <p:slideViewPr>
    <p:cSldViewPr snapToGrid="0">
      <p:cViewPr varScale="1">
        <p:scale>
          <a:sx n="102" d="100"/>
          <a:sy n="102" d="100"/>
        </p:scale>
        <p:origin x="9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6C0A4-27E6-483A-B049-72460779DE04}" type="datetimeFigureOut">
              <a:rPr lang="es-ES" smtClean="0"/>
              <a:t>21/11/2022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BDDE7-DA27-48C3-A392-8197ECCF3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795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¿Quiénes somos? ¿Para qué hemos venido?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64E57-99C9-4797-A80A-F5615DE196D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313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64E57-99C9-4797-A80A-F5615DE196D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513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BDDE7-DA27-48C3-A392-8197ECCF331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6261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BDDE7-DA27-48C3-A392-8197ECCF331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5486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BDDE7-DA27-48C3-A392-8197ECCF331A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9525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BDDE7-DA27-48C3-A392-8197ECCF331A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1367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BDDE7-DA27-48C3-A392-8197ECCF331A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5859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64E57-99C9-4797-A80A-F5615DE196D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42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64E57-99C9-4797-A80A-F5615DE196D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920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3178-3BDC-4B36-80AC-7D3B2778E03E}" type="datetimeFigureOut">
              <a:rPr lang="es-ES" smtClean="0"/>
              <a:pPr/>
              <a:t>21/11/2022</a:t>
            </a:fld>
            <a:endParaRPr lang="es-E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1857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3178-3BDC-4B36-80AC-7D3B2778E03E}" type="datetimeFigureOut">
              <a:rPr lang="es-ES" smtClean="0"/>
              <a:pPr/>
              <a:t>21/11/2022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3196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3178-3BDC-4B36-80AC-7D3B2778E03E}" type="datetimeFigureOut">
              <a:rPr lang="es-ES" smtClean="0"/>
              <a:pPr/>
              <a:t>21/11/2022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702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3178-3BDC-4B36-80AC-7D3B2778E03E}" type="datetimeFigureOut">
              <a:rPr lang="es-ES" smtClean="0"/>
              <a:pPr/>
              <a:t>21/11/2022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555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3178-3BDC-4B36-80AC-7D3B2778E03E}" type="datetimeFigureOut">
              <a:rPr lang="es-ES" smtClean="0"/>
              <a:pPr/>
              <a:t>21/11/2022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54480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3178-3BDC-4B36-80AC-7D3B2778E03E}" type="datetimeFigureOut">
              <a:rPr lang="es-ES" smtClean="0"/>
              <a:pPr/>
              <a:t>21/11/2022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313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3178-3BDC-4B36-80AC-7D3B2778E03E}" type="datetimeFigureOut">
              <a:rPr lang="es-ES" smtClean="0"/>
              <a:pPr/>
              <a:t>21/11/2022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746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3178-3BDC-4B36-80AC-7D3B2778E03E}" type="datetimeFigureOut">
              <a:rPr lang="es-ES" smtClean="0"/>
              <a:pPr/>
              <a:t>21/11/2022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756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3178-3BDC-4B36-80AC-7D3B2778E03E}" type="datetimeFigureOut">
              <a:rPr lang="es-ES" smtClean="0"/>
              <a:pPr/>
              <a:t>21/11/2022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733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3178-3BDC-4B36-80AC-7D3B2778E03E}" type="datetimeFigureOut">
              <a:rPr lang="es-ES" smtClean="0"/>
              <a:pPr/>
              <a:t>21/11/2022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8949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3178-3BDC-4B36-80AC-7D3B2778E03E}" type="datetimeFigureOut">
              <a:rPr lang="es-ES" smtClean="0"/>
              <a:pPr/>
              <a:t>21/11/2022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BCECDAE5-3B81-401B-AAD2-D1C88E06865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334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dirty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A43178-3BDC-4B36-80AC-7D3B2778E03E}" type="datetimeFigureOut">
              <a:rPr lang="es-ES" smtClean="0"/>
              <a:pPr/>
              <a:t>21/11/2022</a:t>
            </a:fld>
            <a:endParaRPr lang="es-E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ECDAE5-3B81-401B-AAD2-D1C88E06865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339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www.youtube.com/watch?v=_gH1YtsE8n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mptfp.gob.es/dam/es/portal/delegaciones_gobierno/delegaciones/madrid/servicios/Servicios-Electronicos/MADRID_Servicios_Electronicos_2021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TXxkwbG-A8?feature=oembed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ltjHT9DryI?feature=oembed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huWLhiciPk?feature=oembed" TargetMode="Externa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E8D1C17E-1BA8-45DB-8157-19598F9E6CB4}"/>
              </a:ext>
            </a:extLst>
          </p:cNvPr>
          <p:cNvGrpSpPr/>
          <p:nvPr/>
        </p:nvGrpSpPr>
        <p:grpSpPr>
          <a:xfrm>
            <a:off x="82858" y="79899"/>
            <a:ext cx="11718525" cy="1080860"/>
            <a:chOff x="457547" y="277248"/>
            <a:chExt cx="8185498" cy="980198"/>
          </a:xfrm>
        </p:grpSpPr>
        <p:sp>
          <p:nvSpPr>
            <p:cNvPr id="7" name="6 CuadroTexto"/>
            <p:cNvSpPr txBox="1"/>
            <p:nvPr/>
          </p:nvSpPr>
          <p:spPr>
            <a:xfrm>
              <a:off x="3276043" y="297147"/>
              <a:ext cx="5367002" cy="837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2700" b="1" u="sng" kern="600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Servicio para acercar </a:t>
              </a:r>
              <a:r>
                <a:rPr lang="es-ES" sz="2700" b="1" u="sng" kern="600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r"/>
              <a:r>
                <a:rPr lang="es-ES" sz="2700" b="1" u="sng" kern="600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 Administración a la ciudadanía</a:t>
              </a: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9F0D3D0F-D59C-4458-B2F3-9B2CD26D7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547" y="277248"/>
              <a:ext cx="2093916" cy="980198"/>
            </a:xfrm>
            <a:prstGeom prst="rect">
              <a:avLst/>
            </a:prstGeom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96697D86-2E36-47F4-9F9D-D6FD50456D72}"/>
              </a:ext>
            </a:extLst>
          </p:cNvPr>
          <p:cNvSpPr txBox="1"/>
          <p:nvPr/>
        </p:nvSpPr>
        <p:spPr>
          <a:xfrm>
            <a:off x="917358" y="2276089"/>
            <a:ext cx="824332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s-ES" sz="4000" b="1" dirty="0">
                <a:solidFill>
                  <a:schemeClr val="bg1"/>
                </a:solidFill>
                <a:highlight>
                  <a:srgbClr val="808080"/>
                </a:highlight>
                <a:latin typeface="+mj-lt"/>
              </a:rPr>
              <a:t>¡BIENVENIDOS!</a:t>
            </a:r>
          </a:p>
          <a:p>
            <a:pPr algn="ctr" fontAlgn="base"/>
            <a:r>
              <a:rPr lang="es-ES" sz="3400" dirty="0">
                <a:solidFill>
                  <a:schemeClr val="bg1"/>
                </a:solidFill>
                <a:latin typeface="+mj-lt"/>
              </a:rPr>
              <a:t>    </a:t>
            </a:r>
            <a:endParaRPr lang="es-ES" sz="4000" b="1" i="0" u="none" strike="noStrike" dirty="0">
              <a:solidFill>
                <a:schemeClr val="bg1"/>
              </a:solidFill>
              <a:effectLst/>
              <a:highlight>
                <a:srgbClr val="808080"/>
              </a:highlight>
              <a:latin typeface="+mj-lt"/>
            </a:endParaRPr>
          </a:p>
          <a:p>
            <a:pPr fontAlgn="base"/>
            <a:endParaRPr lang="es-ES" sz="2800" b="0" i="0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 marL="285750" indent="-285750" algn="just" fontAlgn="base">
              <a:buFont typeface="Wingdings" panose="05000000000000000000" pitchFamily="2" charset="2"/>
              <a:buChar char="§"/>
            </a:pPr>
            <a:endParaRPr lang="es-ES" i="0" u="none" strike="noStrike" dirty="0">
              <a:solidFill>
                <a:schemeClr val="bg1"/>
              </a:solidFill>
              <a:effectLst/>
              <a:latin typeface="+mj-lt"/>
            </a:endParaRPr>
          </a:p>
          <a:p>
            <a:r>
              <a:rPr lang="es-ES" dirty="0"/>
              <a:t>!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0533895-6D1B-4E7F-B27B-0D78653B79CE}"/>
              </a:ext>
            </a:extLst>
          </p:cNvPr>
          <p:cNvSpPr txBox="1"/>
          <p:nvPr/>
        </p:nvSpPr>
        <p:spPr>
          <a:xfrm>
            <a:off x="4367813" y="1076131"/>
            <a:ext cx="7824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chemeClr val="bg1"/>
                </a:solidFill>
                <a:highlight>
                  <a:srgbClr val="808080"/>
                </a:highlight>
                <a:latin typeface="+mj-lt"/>
              </a:rPr>
              <a:t>Promoción del uso de medios tecnológicos ya accesibles para los ciudadanos.</a:t>
            </a:r>
          </a:p>
        </p:txBody>
      </p:sp>
      <p:pic>
        <p:nvPicPr>
          <p:cNvPr id="9" name="Imagen 8" descr="Figuras de palitos de familias cogiéndose de las manos">
            <a:extLst>
              <a:ext uri="{FF2B5EF4-FFF2-40B4-BE49-F238E27FC236}">
                <a16:creationId xmlns:a16="http://schemas.microsoft.com/office/drawing/2014/main" id="{59B88681-BD2D-43D1-BAE2-C753DA528D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252" y="1496421"/>
            <a:ext cx="2240131" cy="12100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BA3E79B-EB94-4957-AA19-A208381917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95" y="3821816"/>
            <a:ext cx="9449268" cy="28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38695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DB1E53F-28B6-4426-9109-E2B7824CC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8" y="79899"/>
            <a:ext cx="2997693" cy="108086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9E3FF56-F987-41DC-A812-3E51E568D5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447" t="10098" r="22598" b="16893"/>
          <a:stretch/>
        </p:blipFill>
        <p:spPr>
          <a:xfrm>
            <a:off x="3279482" y="79899"/>
            <a:ext cx="8721389" cy="663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09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DB1E53F-28B6-4426-9109-E2B7824CC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8" y="79899"/>
            <a:ext cx="2997693" cy="108086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1226971-43EF-4609-BCCC-A1AF58C9D5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244" y="619874"/>
            <a:ext cx="9025804" cy="580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80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DB1E53F-28B6-4426-9109-E2B7824CC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8" y="79899"/>
            <a:ext cx="2997693" cy="108086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923202B-5641-45BF-A272-0DED911A8E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32" y="203810"/>
            <a:ext cx="7866315" cy="645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37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1D17711-B160-4D57-A88B-369D7816079F}"/>
              </a:ext>
            </a:extLst>
          </p:cNvPr>
          <p:cNvSpPr txBox="1"/>
          <p:nvPr/>
        </p:nvSpPr>
        <p:spPr>
          <a:xfrm>
            <a:off x="3861786" y="158664"/>
            <a:ext cx="8460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u="sng" dirty="0">
                <a:solidFill>
                  <a:schemeClr val="bg1"/>
                </a:solidFill>
                <a:highlight>
                  <a:srgbClr val="808080"/>
                </a:highlight>
                <a:latin typeface="+mj-lt"/>
              </a:rPr>
              <a:t>SERVICIOS ELECTRÓNICOS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64C3565-6233-4F60-AA79-F42330D48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58" y="79899"/>
            <a:ext cx="2997693" cy="108086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8AB2D4E-A8B9-4A97-A3B8-7415490BF971}"/>
              </a:ext>
            </a:extLst>
          </p:cNvPr>
          <p:cNvSpPr txBox="1"/>
          <p:nvPr/>
        </p:nvSpPr>
        <p:spPr>
          <a:xfrm>
            <a:off x="82854" y="1552471"/>
            <a:ext cx="33172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highlight>
                  <a:srgbClr val="808080"/>
                </a:highlight>
                <a:latin typeface="+mj-lt"/>
              </a:rPr>
              <a:t>IMSERSO</a:t>
            </a:r>
          </a:p>
          <a:p>
            <a:r>
              <a:rPr lang="es-ES" dirty="0">
                <a:solidFill>
                  <a:schemeClr val="bg1"/>
                </a:solidFill>
                <a:latin typeface="+mj-lt"/>
              </a:rPr>
              <a:t>Solicitud de Viajes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FDE48B2-412A-4B4D-ABF3-15AD5EB74E6C}"/>
              </a:ext>
            </a:extLst>
          </p:cNvPr>
          <p:cNvSpPr txBox="1"/>
          <p:nvPr/>
        </p:nvSpPr>
        <p:spPr>
          <a:xfrm>
            <a:off x="4074531" y="1552471"/>
            <a:ext cx="2660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u="sng" dirty="0">
                <a:solidFill>
                  <a:schemeClr val="bg1"/>
                </a:solidFill>
                <a:highlight>
                  <a:srgbClr val="808080"/>
                </a:highlight>
                <a:latin typeface="+mj-lt"/>
              </a:rPr>
              <a:t>APODERA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BE8A2D8-CFBF-41E4-AE79-8405600E0700}"/>
              </a:ext>
            </a:extLst>
          </p:cNvPr>
          <p:cNvSpPr txBox="1"/>
          <p:nvPr/>
        </p:nvSpPr>
        <p:spPr>
          <a:xfrm>
            <a:off x="4074531" y="1998444"/>
            <a:ext cx="5104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>
                <a:solidFill>
                  <a:schemeClr val="bg1"/>
                </a:solidFill>
                <a:latin typeface="+mj-lt"/>
              </a:rPr>
              <a:t>Registro Electrónico de Apoderamientos </a:t>
            </a:r>
            <a:endParaRPr lang="es-ES" b="1" i="0" u="sng" dirty="0">
              <a:solidFill>
                <a:schemeClr val="bg1"/>
              </a:solidFill>
              <a:effectLst/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  <a:latin typeface="+mj-lt"/>
              </a:rPr>
              <a:t>R</a:t>
            </a:r>
            <a:r>
              <a:rPr lang="es-ES" b="1" i="0" dirty="0">
                <a:solidFill>
                  <a:schemeClr val="bg1"/>
                </a:solidFill>
                <a:effectLst/>
                <a:latin typeface="+mj-lt"/>
              </a:rPr>
              <a:t>epresentaciones que ciudadanos otorgan a terceros para actuar en su nombre ante la Administración.</a:t>
            </a:r>
            <a:endParaRPr lang="es-E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4974D74-9BA8-4F0E-A4BE-E5F8D365B8E7}"/>
              </a:ext>
            </a:extLst>
          </p:cNvPr>
          <p:cNvSpPr txBox="1"/>
          <p:nvPr/>
        </p:nvSpPr>
        <p:spPr>
          <a:xfrm>
            <a:off x="4074531" y="3352358"/>
            <a:ext cx="7182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u="sng" dirty="0">
                <a:solidFill>
                  <a:schemeClr val="bg1"/>
                </a:solidFill>
                <a:highlight>
                  <a:srgbClr val="808080"/>
                </a:highlight>
                <a:latin typeface="+mj-lt"/>
              </a:rPr>
              <a:t>REGISTRO ELECTRÓNICO GENERAL (REG)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C817A26-5161-4E28-AC9F-E629DCC5D535}"/>
              </a:ext>
            </a:extLst>
          </p:cNvPr>
          <p:cNvSpPr txBox="1"/>
          <p:nvPr/>
        </p:nvSpPr>
        <p:spPr>
          <a:xfrm>
            <a:off x="4074531" y="3901621"/>
            <a:ext cx="6104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  <a:latin typeface="+mj-lt"/>
              </a:rPr>
              <a:t>Registro de entrada y salida de documentos para su tramitación por la 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  <a:latin typeface="+mj-lt"/>
              </a:rPr>
              <a:t>Disponible 365 días al año, las 24h.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  <a:latin typeface="+mj-lt"/>
              </a:rPr>
              <a:t>Permite obtener justificante de presentación.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FB355DB-4835-42B0-80D9-4A81C1333F5B}"/>
              </a:ext>
            </a:extLst>
          </p:cNvPr>
          <p:cNvSpPr txBox="1"/>
          <p:nvPr/>
        </p:nvSpPr>
        <p:spPr>
          <a:xfrm>
            <a:off x="0" y="2496691"/>
            <a:ext cx="33172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>
                <a:solidFill>
                  <a:schemeClr val="bg1"/>
                </a:solidFill>
                <a:highlight>
                  <a:srgbClr val="808080"/>
                </a:highlight>
                <a:latin typeface="+mj-lt"/>
              </a:rPr>
              <a:t>SEDE ELECTRÓNICA DE SEG. </a:t>
            </a:r>
            <a:r>
              <a:rPr lang="es-ES" b="1" dirty="0">
                <a:solidFill>
                  <a:schemeClr val="bg1"/>
                </a:solidFill>
                <a:highlight>
                  <a:srgbClr val="808080"/>
                </a:highlight>
                <a:latin typeface="+mj-lt"/>
              </a:rPr>
              <a:t>SOC</a:t>
            </a:r>
            <a:endParaRPr lang="es-ES" b="1" u="sng" dirty="0">
              <a:solidFill>
                <a:schemeClr val="bg1"/>
              </a:solidFill>
              <a:latin typeface="+mj-lt"/>
            </a:endParaRPr>
          </a:p>
          <a:p>
            <a:r>
              <a:rPr lang="es-ES" dirty="0">
                <a:solidFill>
                  <a:schemeClr val="bg1"/>
                </a:solidFill>
                <a:latin typeface="+mj-lt"/>
              </a:rPr>
              <a:t>Solicite, gestione o realice trámites con las </a:t>
            </a:r>
            <a:r>
              <a:rPr lang="es-ES" b="1" dirty="0">
                <a:solidFill>
                  <a:schemeClr val="bg1"/>
                </a:solidFill>
                <a:latin typeface="+mj-lt"/>
              </a:rPr>
              <a:t>prestaciones de la Seguridad Social</a:t>
            </a:r>
            <a:r>
              <a:rPr lang="es-ES" dirty="0">
                <a:solidFill>
                  <a:schemeClr val="bg1"/>
                </a:solidFill>
                <a:latin typeface="+mj-lt"/>
              </a:rPr>
              <a:t>.</a:t>
            </a:r>
            <a:endParaRPr lang="es-ES" b="1" u="sng" dirty="0">
              <a:solidFill>
                <a:schemeClr val="bg1"/>
              </a:solidFill>
              <a:latin typeface="+mj-lt"/>
            </a:endParaRPr>
          </a:p>
          <a:p>
            <a:endParaRPr lang="es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B948D98-49D7-42FD-974A-C06C7080088B}"/>
              </a:ext>
            </a:extLst>
          </p:cNvPr>
          <p:cNvSpPr txBox="1"/>
          <p:nvPr/>
        </p:nvSpPr>
        <p:spPr>
          <a:xfrm>
            <a:off x="0" y="4100734"/>
            <a:ext cx="33172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>
                <a:solidFill>
                  <a:schemeClr val="bg1"/>
                </a:solidFill>
                <a:highlight>
                  <a:srgbClr val="808080"/>
                </a:highlight>
                <a:latin typeface="+mj-lt"/>
              </a:rPr>
              <a:t>SEDE ELECTRÓNICA DEL SEPE</a:t>
            </a:r>
          </a:p>
          <a:p>
            <a:r>
              <a:rPr lang="es-ES" dirty="0">
                <a:solidFill>
                  <a:schemeClr val="bg1"/>
                </a:solidFill>
                <a:latin typeface="+mj-lt"/>
              </a:rPr>
              <a:t>Solicite, gestione o realice trámites con las </a:t>
            </a:r>
            <a:r>
              <a:rPr lang="es-ES" b="1" dirty="0">
                <a:solidFill>
                  <a:schemeClr val="bg1"/>
                </a:solidFill>
                <a:latin typeface="+mj-lt"/>
              </a:rPr>
              <a:t>prestaciones del Servicio Publico de Empleo Estatal</a:t>
            </a:r>
            <a:endParaRPr lang="es-ES" b="1" u="sng" dirty="0">
              <a:solidFill>
                <a:schemeClr val="bg1"/>
              </a:solidFill>
              <a:latin typeface="+mj-lt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089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DB1E53F-28B6-4426-9109-E2B7824CC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8" y="79899"/>
            <a:ext cx="2997693" cy="108086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6A1244D-4B66-4BE7-AC20-EE66C801FDE2}"/>
              </a:ext>
            </a:extLst>
          </p:cNvPr>
          <p:cNvSpPr txBox="1"/>
          <p:nvPr/>
        </p:nvSpPr>
        <p:spPr>
          <a:xfrm>
            <a:off x="3080551" y="5064850"/>
            <a:ext cx="60940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4"/>
              </a:rPr>
              <a:t>Departamento de Seguridad Nacional - Presidencia del Gobierno 2022 - YouTube</a:t>
            </a: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4EC9466-E6B9-44E7-AB18-F24F975FF6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222" y="1836761"/>
            <a:ext cx="5717893" cy="231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064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F0D3D0F-D59C-4458-B2F3-9B2CD26D7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8" y="79899"/>
            <a:ext cx="2997693" cy="108086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6697D86-2E36-47F4-9F9D-D6FD50456D72}"/>
              </a:ext>
            </a:extLst>
          </p:cNvPr>
          <p:cNvSpPr txBox="1"/>
          <p:nvPr/>
        </p:nvSpPr>
        <p:spPr>
          <a:xfrm>
            <a:off x="-1168875" y="2273648"/>
            <a:ext cx="82433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s-ES" sz="4000" b="1" dirty="0">
                <a:solidFill>
                  <a:schemeClr val="bg1"/>
                </a:solidFill>
                <a:highlight>
                  <a:srgbClr val="808080"/>
                </a:highlight>
                <a:latin typeface="+mj-lt"/>
              </a:rPr>
              <a:t>¿Preguntas o dudas?</a:t>
            </a:r>
            <a:endParaRPr lang="es-ES" sz="4000" b="1" i="0" u="none" strike="noStrike" dirty="0">
              <a:solidFill>
                <a:schemeClr val="bg1"/>
              </a:solidFill>
              <a:effectLst/>
              <a:highlight>
                <a:srgbClr val="808080"/>
              </a:highlight>
              <a:latin typeface="+mj-lt"/>
            </a:endParaRPr>
          </a:p>
          <a:p>
            <a:pPr marL="285750" indent="-285750" algn="just" fontAlgn="base">
              <a:buFont typeface="Wingdings" panose="05000000000000000000" pitchFamily="2" charset="2"/>
              <a:buChar char="§"/>
            </a:pPr>
            <a:endParaRPr lang="es-ES" i="0" u="none" strike="noStrike" dirty="0">
              <a:solidFill>
                <a:schemeClr val="bg1"/>
              </a:solidFill>
              <a:effectLst/>
              <a:latin typeface="+mj-lt"/>
            </a:endParaRPr>
          </a:p>
          <a:p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0533895-6D1B-4E7F-B27B-0D78653B79CE}"/>
              </a:ext>
            </a:extLst>
          </p:cNvPr>
          <p:cNvSpPr txBox="1"/>
          <p:nvPr/>
        </p:nvSpPr>
        <p:spPr>
          <a:xfrm>
            <a:off x="3302493" y="370662"/>
            <a:ext cx="8632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highlight>
                  <a:srgbClr val="808080"/>
                </a:highlight>
                <a:latin typeface="+mj-lt"/>
              </a:rPr>
              <a:t>Obtenga su Certificado Digital o </a:t>
            </a:r>
            <a:r>
              <a:rPr lang="es-ES" sz="2000" b="1" dirty="0" err="1">
                <a:solidFill>
                  <a:schemeClr val="bg1"/>
                </a:solidFill>
                <a:highlight>
                  <a:srgbClr val="808080"/>
                </a:highlight>
                <a:latin typeface="+mj-lt"/>
              </a:rPr>
              <a:t>Cl@ave</a:t>
            </a:r>
            <a:r>
              <a:rPr lang="es-ES" sz="2000" b="1" dirty="0">
                <a:solidFill>
                  <a:schemeClr val="bg1"/>
                </a:solidFill>
                <a:highlight>
                  <a:srgbClr val="808080"/>
                </a:highlight>
                <a:latin typeface="+mj-lt"/>
              </a:rPr>
              <a:t> hoy y realice sus trámites con la AGE por Internet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7128D48-4BDE-4B2B-8C4C-24D8C8B97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287" y="3231827"/>
            <a:ext cx="3429000" cy="34290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2D32188-E709-444B-90E6-4E95CA6D26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3349" y="1160759"/>
            <a:ext cx="5489360" cy="372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98540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F0D3D0F-D59C-4458-B2F3-9B2CD26D7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8" y="79899"/>
            <a:ext cx="2997693" cy="108086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6697D86-2E36-47F4-9F9D-D6FD50456D72}"/>
              </a:ext>
            </a:extLst>
          </p:cNvPr>
          <p:cNvSpPr txBox="1"/>
          <p:nvPr/>
        </p:nvSpPr>
        <p:spPr>
          <a:xfrm>
            <a:off x="1649221" y="363290"/>
            <a:ext cx="82433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s-ES" sz="4000" b="1" dirty="0">
                <a:solidFill>
                  <a:schemeClr val="bg1"/>
                </a:solidFill>
                <a:highlight>
                  <a:srgbClr val="808080"/>
                </a:highlight>
                <a:latin typeface="+mj-lt"/>
              </a:rPr>
              <a:t>Nos interesa su opinión</a:t>
            </a:r>
            <a:endParaRPr lang="es-ES" sz="4000" b="1" i="0" u="none" strike="noStrike" dirty="0">
              <a:solidFill>
                <a:schemeClr val="bg1"/>
              </a:solidFill>
              <a:effectLst/>
              <a:highlight>
                <a:srgbClr val="808080"/>
              </a:highlight>
              <a:latin typeface="+mj-lt"/>
            </a:endParaRPr>
          </a:p>
          <a:p>
            <a:pPr marL="285750" indent="-285750" algn="just" fontAlgn="base">
              <a:buFont typeface="Wingdings" panose="05000000000000000000" pitchFamily="2" charset="2"/>
              <a:buChar char="§"/>
            </a:pPr>
            <a:endParaRPr lang="es-ES" i="0" u="none" strike="noStrike" dirty="0">
              <a:solidFill>
                <a:schemeClr val="bg1"/>
              </a:solidFill>
              <a:effectLst/>
              <a:latin typeface="+mj-lt"/>
            </a:endParaRPr>
          </a:p>
          <a:p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0533895-6D1B-4E7F-B27B-0D78653B79CE}"/>
              </a:ext>
            </a:extLst>
          </p:cNvPr>
          <p:cNvSpPr txBox="1"/>
          <p:nvPr/>
        </p:nvSpPr>
        <p:spPr>
          <a:xfrm>
            <a:off x="1260489" y="5676478"/>
            <a:ext cx="86320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400" b="1" dirty="0">
                <a:solidFill>
                  <a:schemeClr val="bg1"/>
                </a:solidFill>
                <a:highlight>
                  <a:srgbClr val="808080"/>
                </a:highlight>
                <a:latin typeface="+mj-lt"/>
              </a:rPr>
              <a:t>¡Gracias por su atención!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11F521D-A734-4737-A7E0-137C77FD60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704" y="1323958"/>
            <a:ext cx="3880358" cy="388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22602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E8D1C17E-1BA8-45DB-8157-19598F9E6CB4}"/>
              </a:ext>
            </a:extLst>
          </p:cNvPr>
          <p:cNvGrpSpPr/>
          <p:nvPr/>
        </p:nvGrpSpPr>
        <p:grpSpPr>
          <a:xfrm>
            <a:off x="82858" y="79899"/>
            <a:ext cx="11718525" cy="1080860"/>
            <a:chOff x="457547" y="277248"/>
            <a:chExt cx="8185498" cy="980198"/>
          </a:xfrm>
        </p:grpSpPr>
        <p:sp>
          <p:nvSpPr>
            <p:cNvPr id="7" name="6 CuadroTexto"/>
            <p:cNvSpPr txBox="1"/>
            <p:nvPr/>
          </p:nvSpPr>
          <p:spPr>
            <a:xfrm>
              <a:off x="3276043" y="297147"/>
              <a:ext cx="5367002" cy="837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2700" b="1" u="sng" kern="600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Servicio para acercar </a:t>
              </a:r>
              <a:r>
                <a:rPr lang="es-ES" sz="2700" b="1" u="sng" kern="600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r"/>
              <a:r>
                <a:rPr lang="es-ES" sz="2700" b="1" u="sng" kern="600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 Administración a la ciudadanía</a:t>
              </a: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9F0D3D0F-D59C-4458-B2F3-9B2CD26D7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547" y="277248"/>
              <a:ext cx="2093916" cy="980198"/>
            </a:xfrm>
            <a:prstGeom prst="rect">
              <a:avLst/>
            </a:prstGeom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96697D86-2E36-47F4-9F9D-D6FD50456D72}"/>
              </a:ext>
            </a:extLst>
          </p:cNvPr>
          <p:cNvSpPr txBox="1"/>
          <p:nvPr/>
        </p:nvSpPr>
        <p:spPr>
          <a:xfrm>
            <a:off x="331431" y="1690977"/>
            <a:ext cx="824332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s-ES" sz="2300" b="1" dirty="0">
                <a:solidFill>
                  <a:schemeClr val="bg1"/>
                </a:solidFill>
                <a:highlight>
                  <a:srgbClr val="808080"/>
                </a:highlight>
                <a:latin typeface="+mj-lt"/>
              </a:rPr>
              <a:t>LOS SERVICIOS ELECTRÓNICOS EN LA AGE</a:t>
            </a:r>
            <a:endParaRPr lang="es-ES" sz="2300" b="1" i="0" u="none" strike="noStrike" dirty="0">
              <a:solidFill>
                <a:schemeClr val="bg1"/>
              </a:solidFill>
              <a:effectLst/>
              <a:highlight>
                <a:srgbClr val="808080"/>
              </a:highlight>
              <a:latin typeface="+mj-lt"/>
            </a:endParaRPr>
          </a:p>
          <a:p>
            <a:pPr algn="ctr" fontAlgn="base"/>
            <a:r>
              <a:rPr lang="es-ES" sz="2300" dirty="0">
                <a:solidFill>
                  <a:schemeClr val="bg1"/>
                </a:solidFill>
                <a:latin typeface="+mj-lt"/>
              </a:rPr>
              <a:t>Procedimientos y herramientas a través de las cuales los ciudadanos pueden acceder y realizar trámites con la Administración de manera electrónica.</a:t>
            </a:r>
          </a:p>
          <a:p>
            <a:pPr algn="ctr" fontAlgn="base"/>
            <a:endParaRPr lang="es-ES" sz="2400" dirty="0">
              <a:solidFill>
                <a:schemeClr val="bg1"/>
              </a:solidFill>
              <a:latin typeface="+mj-lt"/>
            </a:endParaRPr>
          </a:p>
          <a:p>
            <a:pPr algn="ctr" fontAlgn="base"/>
            <a:endParaRPr lang="es-ES" sz="2400" dirty="0">
              <a:solidFill>
                <a:schemeClr val="bg1"/>
              </a:solidFill>
              <a:latin typeface="+mj-lt"/>
            </a:endParaRPr>
          </a:p>
          <a:p>
            <a:pPr algn="ctr" fontAlgn="base"/>
            <a:endParaRPr lang="es-ES" sz="2400" dirty="0">
              <a:solidFill>
                <a:schemeClr val="bg1"/>
              </a:solidFill>
              <a:latin typeface="+mj-lt"/>
            </a:endParaRPr>
          </a:p>
          <a:p>
            <a:pPr fontAlgn="base"/>
            <a:endParaRPr lang="es-ES" sz="2800" b="0" i="0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 fontAlgn="base"/>
            <a:endParaRPr lang="es-ES" sz="2800" b="0" i="0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 marL="285750" indent="-285750" algn="just" fontAlgn="base">
              <a:buFont typeface="Wingdings" panose="05000000000000000000" pitchFamily="2" charset="2"/>
              <a:buChar char="§"/>
            </a:pPr>
            <a:endParaRPr lang="es-ES" i="0" u="none" strike="noStrike" dirty="0">
              <a:solidFill>
                <a:schemeClr val="bg1"/>
              </a:solidFill>
              <a:effectLst/>
              <a:latin typeface="+mj-lt"/>
            </a:endParaRPr>
          </a:p>
          <a:p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690CFA2-E4AB-4B5A-8D30-6ED1FB453934}"/>
              </a:ext>
            </a:extLst>
          </p:cNvPr>
          <p:cNvSpPr txBox="1"/>
          <p:nvPr/>
        </p:nvSpPr>
        <p:spPr>
          <a:xfrm>
            <a:off x="331432" y="3571328"/>
            <a:ext cx="82433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s-ES" sz="2300" b="1" dirty="0">
                <a:solidFill>
                  <a:schemeClr val="bg1"/>
                </a:solidFill>
                <a:highlight>
                  <a:srgbClr val="808080"/>
                </a:highlight>
                <a:latin typeface="+mj-lt"/>
              </a:rPr>
              <a:t>LAS CARTAS DE SERVICIOS</a:t>
            </a:r>
          </a:p>
          <a:p>
            <a:pPr algn="ctr" fontAlgn="base"/>
            <a:r>
              <a:rPr lang="es-ES" sz="2300" dirty="0">
                <a:solidFill>
                  <a:schemeClr val="bg1"/>
                </a:solidFill>
                <a:latin typeface="+mj-lt"/>
              </a:rPr>
              <a:t>Documentos escritos a través de los cuales la AGE informa a los ciudadanos y usuarios sobre el conjunto de servicios que prestan, así como de los derechos de los ciudadanos en relación con estos servicios.</a:t>
            </a:r>
          </a:p>
          <a:p>
            <a:pPr algn="ctr" fontAlgn="base"/>
            <a:endParaRPr lang="es-ES" sz="23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s-ES" sz="2000" dirty="0">
                <a:hlinkClick r:id="rId4"/>
              </a:rPr>
              <a:t>https://www.mptfp.gob.es/dam/es/portal/delegaciones_gobierno/delegaciones/madrid/servicios/Servicios-Electronicos/MADRID_Servicios_Electronicos_2021.pdf</a:t>
            </a:r>
            <a:endParaRPr lang="es-ES" sz="20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0726F53-EA1F-4F19-A3E3-1ACB1B39BD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4755" y="2653146"/>
            <a:ext cx="3396043" cy="16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29508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DB1E53F-28B6-4426-9109-E2B7824CC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8" y="79899"/>
            <a:ext cx="2997693" cy="1080860"/>
          </a:xfrm>
          <a:prstGeom prst="rect">
            <a:avLst/>
          </a:prstGeom>
        </p:spPr>
      </p:pic>
      <p:sp>
        <p:nvSpPr>
          <p:cNvPr id="18" name="Marcador de contenido 17">
            <a:extLst>
              <a:ext uri="{FF2B5EF4-FFF2-40B4-BE49-F238E27FC236}">
                <a16:creationId xmlns:a16="http://schemas.microsoft.com/office/drawing/2014/main" id="{819965EC-F7D5-4B11-8A5D-306A5ABDC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fontAlgn="base"/>
            <a:endParaRPr lang="es-ES" sz="2800" dirty="0">
              <a:solidFill>
                <a:schemeClr val="bg1"/>
              </a:solidFill>
              <a:latin typeface="+mj-lt"/>
            </a:endParaRPr>
          </a:p>
          <a:p>
            <a:endParaRPr lang="es-ES" dirty="0"/>
          </a:p>
        </p:txBody>
      </p:sp>
      <p:pic>
        <p:nvPicPr>
          <p:cNvPr id="3" name="Elementos multimedia en línea 2" title="Animación descriptiva de la Plataforma de Intermediación de Datos">
            <a:hlinkClick r:id="" action="ppaction://media"/>
            <a:extLst>
              <a:ext uri="{FF2B5EF4-FFF2-40B4-BE49-F238E27FC236}">
                <a16:creationId xmlns:a16="http://schemas.microsoft.com/office/drawing/2014/main" id="{8B685A4C-0634-4B41-AC2C-77D304EA177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14208" y="1322408"/>
            <a:ext cx="9496546" cy="536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2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DB1E53F-28B6-4426-9109-E2B7824CC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58" y="79899"/>
            <a:ext cx="2997693" cy="1080860"/>
          </a:xfrm>
          <a:prstGeom prst="rect">
            <a:avLst/>
          </a:prstGeom>
        </p:spPr>
      </p:pic>
      <p:sp>
        <p:nvSpPr>
          <p:cNvPr id="18" name="Marcador de contenido 17">
            <a:extLst>
              <a:ext uri="{FF2B5EF4-FFF2-40B4-BE49-F238E27FC236}">
                <a16:creationId xmlns:a16="http://schemas.microsoft.com/office/drawing/2014/main" id="{819965EC-F7D5-4B11-8A5D-306A5ABDC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20000"/>
          </a:bodyPr>
          <a:lstStyle/>
          <a:p>
            <a:pPr marL="0" indent="0" algn="ctr" fontAlgn="base">
              <a:buNone/>
            </a:pPr>
            <a:endParaRPr lang="es-ES" sz="2800" b="1" i="0" u="none" strike="noStrike" dirty="0">
              <a:solidFill>
                <a:schemeClr val="bg1"/>
              </a:solidFill>
              <a:effectLst/>
              <a:highlight>
                <a:srgbClr val="808080"/>
              </a:highlight>
              <a:latin typeface="+mj-lt"/>
            </a:endParaRPr>
          </a:p>
          <a:p>
            <a:pPr fontAlgn="base"/>
            <a:r>
              <a:rPr lang="es-ES" sz="2800" b="1" dirty="0">
                <a:solidFill>
                  <a:schemeClr val="bg1"/>
                </a:solidFill>
                <a:latin typeface="+mj-lt"/>
              </a:rPr>
              <a:t>AEAT</a:t>
            </a:r>
          </a:p>
          <a:p>
            <a:pPr lvl="1" fontAlgn="base"/>
            <a:r>
              <a:rPr lang="es-ES" sz="2600" dirty="0">
                <a:solidFill>
                  <a:schemeClr val="bg1"/>
                </a:solidFill>
                <a:latin typeface="+mj-lt"/>
              </a:rPr>
              <a:t>Declaración de la renta</a:t>
            </a:r>
          </a:p>
          <a:p>
            <a:pPr marL="393192" lvl="1" indent="0" fontAlgn="base">
              <a:buNone/>
            </a:pPr>
            <a:endParaRPr lang="es-ES" sz="2600" dirty="0">
              <a:solidFill>
                <a:schemeClr val="bg1"/>
              </a:solidFill>
              <a:latin typeface="+mj-lt"/>
            </a:endParaRPr>
          </a:p>
          <a:p>
            <a:pPr fontAlgn="base"/>
            <a:r>
              <a:rPr lang="es-ES" sz="2800" b="1" dirty="0">
                <a:solidFill>
                  <a:schemeClr val="bg1"/>
                </a:solidFill>
                <a:latin typeface="+mj-lt"/>
              </a:rPr>
              <a:t>SEGURIDAD SOCIAL</a:t>
            </a:r>
          </a:p>
          <a:p>
            <a:pPr lvl="1" fontAlgn="base"/>
            <a:r>
              <a:rPr lang="es-ES" sz="2600" dirty="0">
                <a:solidFill>
                  <a:schemeClr val="bg1"/>
                </a:solidFill>
                <a:latin typeface="+mj-lt"/>
              </a:rPr>
              <a:t>Pensión de jubilación/ Vida laboral</a:t>
            </a:r>
          </a:p>
          <a:p>
            <a:pPr lvl="1" fontAlgn="base"/>
            <a:r>
              <a:rPr lang="es-ES" sz="2600" dirty="0">
                <a:solidFill>
                  <a:schemeClr val="bg1"/>
                </a:solidFill>
                <a:latin typeface="+mj-lt"/>
              </a:rPr>
              <a:t>Tarjeta Sanitaria Europea</a:t>
            </a:r>
          </a:p>
          <a:p>
            <a:pPr lvl="1" fontAlgn="base"/>
            <a:r>
              <a:rPr lang="es-ES" sz="2600" dirty="0">
                <a:solidFill>
                  <a:schemeClr val="bg1"/>
                </a:solidFill>
                <a:latin typeface="+mj-lt"/>
              </a:rPr>
              <a:t>Certificado COVID</a:t>
            </a:r>
          </a:p>
          <a:p>
            <a:pPr marL="393192" lvl="1" indent="0" fontAlgn="base">
              <a:buNone/>
            </a:pPr>
            <a:endParaRPr lang="es-ES" sz="2600" dirty="0">
              <a:solidFill>
                <a:schemeClr val="bg1"/>
              </a:solidFill>
              <a:latin typeface="+mj-lt"/>
            </a:endParaRPr>
          </a:p>
          <a:p>
            <a:pPr fontAlgn="base"/>
            <a:r>
              <a:rPr lang="es-ES" sz="2800" b="1" dirty="0">
                <a:solidFill>
                  <a:schemeClr val="bg1"/>
                </a:solidFill>
                <a:latin typeface="+mj-lt"/>
              </a:rPr>
              <a:t>SEPE</a:t>
            </a:r>
          </a:p>
          <a:p>
            <a:pPr lvl="1" fontAlgn="base"/>
            <a:r>
              <a:rPr lang="es-ES" sz="2600" dirty="0">
                <a:solidFill>
                  <a:schemeClr val="bg1"/>
                </a:solidFill>
                <a:latin typeface="+mj-lt"/>
              </a:rPr>
              <a:t>Prestación por desempleo</a:t>
            </a:r>
          </a:p>
          <a:p>
            <a:pPr lvl="1" fontAlgn="base"/>
            <a:endParaRPr lang="es-ES" sz="2600" dirty="0">
              <a:solidFill>
                <a:schemeClr val="bg1"/>
              </a:solidFill>
              <a:latin typeface="+mj-lt"/>
            </a:endParaRPr>
          </a:p>
          <a:p>
            <a:pPr lvl="1" fontAlgn="base"/>
            <a:endParaRPr lang="es-ES" sz="2600" dirty="0">
              <a:solidFill>
                <a:schemeClr val="bg1"/>
              </a:solidFill>
              <a:latin typeface="+mj-lt"/>
            </a:endParaRPr>
          </a:p>
          <a:p>
            <a:pPr marL="393192" lvl="1" indent="0" fontAlgn="base">
              <a:buNone/>
            </a:pPr>
            <a:endParaRPr lang="es-ES" sz="2600" dirty="0">
              <a:solidFill>
                <a:schemeClr val="bg1"/>
              </a:solidFill>
              <a:latin typeface="+mj-lt"/>
            </a:endParaRPr>
          </a:p>
          <a:p>
            <a:pPr fontAlgn="base"/>
            <a:r>
              <a:rPr lang="es-ES" sz="2800" b="1" dirty="0">
                <a:solidFill>
                  <a:schemeClr val="bg1"/>
                </a:solidFill>
                <a:latin typeface="+mj-lt"/>
              </a:rPr>
              <a:t>DGT</a:t>
            </a:r>
          </a:p>
          <a:p>
            <a:pPr lvl="1" fontAlgn="base"/>
            <a:r>
              <a:rPr lang="es-ES" sz="2600" dirty="0">
                <a:solidFill>
                  <a:schemeClr val="bg1"/>
                </a:solidFill>
                <a:latin typeface="+mj-lt"/>
              </a:rPr>
              <a:t>Pago de multas/ alegaciones y recursos</a:t>
            </a:r>
          </a:p>
          <a:p>
            <a:pPr lvl="1" fontAlgn="base"/>
            <a:r>
              <a:rPr lang="es-ES" sz="2600" dirty="0">
                <a:solidFill>
                  <a:schemeClr val="bg1"/>
                </a:solidFill>
                <a:latin typeface="+mj-lt"/>
              </a:rPr>
              <a:t>Puntos carnet</a:t>
            </a:r>
          </a:p>
          <a:p>
            <a:pPr lvl="1" fontAlgn="base"/>
            <a:endParaRPr lang="es-ES" sz="2600" dirty="0">
              <a:solidFill>
                <a:schemeClr val="bg1"/>
              </a:solidFill>
              <a:latin typeface="+mj-lt"/>
            </a:endParaRPr>
          </a:p>
          <a:p>
            <a:pPr fontAlgn="base"/>
            <a:r>
              <a:rPr lang="es-ES" sz="2800" b="1" dirty="0">
                <a:solidFill>
                  <a:schemeClr val="bg1"/>
                </a:solidFill>
                <a:latin typeface="+mj-lt"/>
              </a:rPr>
              <a:t>AYUNTAMIENTOS</a:t>
            </a:r>
          </a:p>
          <a:p>
            <a:pPr lvl="1" fontAlgn="base"/>
            <a:r>
              <a:rPr lang="es-ES" sz="2600" dirty="0">
                <a:solidFill>
                  <a:schemeClr val="bg1"/>
                </a:solidFill>
                <a:latin typeface="+mj-lt"/>
              </a:rPr>
              <a:t>Empadronamiento</a:t>
            </a:r>
          </a:p>
          <a:p>
            <a:pPr marL="0" indent="0" fontAlgn="base">
              <a:buNone/>
            </a:pPr>
            <a:endParaRPr lang="es-ES" sz="2800" dirty="0">
              <a:solidFill>
                <a:schemeClr val="bg1"/>
              </a:solidFill>
              <a:latin typeface="+mj-lt"/>
            </a:endParaRPr>
          </a:p>
          <a:p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FA4EC91-02DB-41FD-A36C-0CAC8A8C32C2}"/>
              </a:ext>
            </a:extLst>
          </p:cNvPr>
          <p:cNvSpPr txBox="1"/>
          <p:nvPr/>
        </p:nvSpPr>
        <p:spPr>
          <a:xfrm>
            <a:off x="3080551" y="1160759"/>
            <a:ext cx="65368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fontAlgn="base">
              <a:buNone/>
            </a:pPr>
            <a:r>
              <a:rPr lang="es-ES" sz="4000" b="1" dirty="0">
                <a:solidFill>
                  <a:schemeClr val="bg1"/>
                </a:solidFill>
                <a:highlight>
                  <a:srgbClr val="808080"/>
                </a:highlight>
                <a:latin typeface="+mj-lt"/>
              </a:rPr>
              <a:t>TRÁMITES MÁS HABITUALES:</a:t>
            </a:r>
          </a:p>
        </p:txBody>
      </p:sp>
    </p:spTree>
    <p:extLst>
      <p:ext uri="{BB962C8B-B14F-4D97-AF65-F5344CB8AC3E}">
        <p14:creationId xmlns:p14="http://schemas.microsoft.com/office/powerpoint/2010/main" val="2365138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705AFC-8921-4CB4-B159-2048236BB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7556" y="243397"/>
            <a:ext cx="10972800" cy="753863"/>
          </a:xfrm>
        </p:spPr>
        <p:txBody>
          <a:bodyPr>
            <a:noAutofit/>
          </a:bodyPr>
          <a:lstStyle/>
          <a:p>
            <a:pPr algn="ctr"/>
            <a:r>
              <a:rPr lang="es-ES" sz="54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CL@VE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6F5887-FE9F-490C-99AC-B7BDF6328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2859" y="1181625"/>
            <a:ext cx="5522614" cy="667198"/>
          </a:xfrm>
        </p:spPr>
        <p:txBody>
          <a:bodyPr>
            <a:normAutofit fontScale="62500" lnSpcReduction="20000"/>
          </a:bodyPr>
          <a:lstStyle/>
          <a:p>
            <a:pPr marL="0" indent="0" algn="r" fontAlgn="base">
              <a:buNone/>
            </a:pPr>
            <a:r>
              <a:rPr lang="es-ES" sz="3600" dirty="0">
                <a:solidFill>
                  <a:schemeClr val="bg1"/>
                </a:solidFill>
                <a:latin typeface="+mj-lt"/>
              </a:rPr>
              <a:t>Sistema de </a:t>
            </a:r>
            <a:r>
              <a:rPr lang="es-ES" sz="3600" b="1" u="sng" dirty="0">
                <a:solidFill>
                  <a:schemeClr val="bg1"/>
                </a:solidFill>
                <a:latin typeface="+mj-lt"/>
              </a:rPr>
              <a:t>identificación electrónica</a:t>
            </a:r>
            <a:r>
              <a:rPr lang="es-ES" sz="3600" dirty="0">
                <a:solidFill>
                  <a:schemeClr val="bg1"/>
                </a:solidFill>
                <a:latin typeface="+mj-lt"/>
              </a:rPr>
              <a:t> de personas físicas.</a:t>
            </a:r>
            <a:endParaRPr lang="es-ES" sz="3600" b="1" u="sng" dirty="0">
              <a:solidFill>
                <a:schemeClr val="bg1"/>
              </a:solidFill>
              <a:latin typeface="+mj-lt"/>
            </a:endParaRP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DB1E53F-28B6-4426-9109-E2B7824CC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58" y="79899"/>
            <a:ext cx="2997693" cy="108086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4016D59-267E-4366-9852-84AF9CF34DEF}"/>
              </a:ext>
            </a:extLst>
          </p:cNvPr>
          <p:cNvSpPr txBox="1"/>
          <p:nvPr/>
        </p:nvSpPr>
        <p:spPr>
          <a:xfrm>
            <a:off x="1045030" y="2331522"/>
            <a:ext cx="105154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s-ES" sz="2800" dirty="0">
                <a:solidFill>
                  <a:schemeClr val="bg1"/>
                </a:solidFill>
                <a:latin typeface="Arial" panose="020B0604020202020204" pitchFamily="34" charset="0"/>
              </a:rPr>
              <a:t>Trámites con la Agencia Tributaria y otras AAPP.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s-ES" sz="2800" dirty="0">
                <a:solidFill>
                  <a:schemeClr val="bg1"/>
                </a:solidFill>
                <a:latin typeface="Arial" panose="020B0604020202020204" pitchFamily="34" charset="0"/>
              </a:rPr>
              <a:t>Por </a:t>
            </a:r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</a:rPr>
              <a:t>Internet</a:t>
            </a:r>
            <a:r>
              <a:rPr lang="es-ES" sz="28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es-ES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s-ES" sz="2800" dirty="0">
                <a:solidFill>
                  <a:schemeClr val="bg1"/>
                </a:solidFill>
                <a:latin typeface="Arial" panose="020B0604020202020204" pitchFamily="34" charset="0"/>
              </a:rPr>
              <a:t>Plenas garantías de </a:t>
            </a:r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</a:rPr>
              <a:t>seguridad</a:t>
            </a:r>
            <a:r>
              <a:rPr lang="es-ES" sz="28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s-ES" sz="2800" b="1" dirty="0">
                <a:solidFill>
                  <a:schemeClr val="bg1"/>
                </a:solidFill>
                <a:highlight>
                  <a:srgbClr val="808080"/>
                </a:highlight>
                <a:latin typeface="Arial" panose="020B0604020202020204" pitchFamily="34" charset="0"/>
              </a:rPr>
              <a:t>¿Para qué sirve? </a:t>
            </a:r>
            <a:r>
              <a:rPr lang="es-ES" sz="2800" dirty="0">
                <a:solidFill>
                  <a:schemeClr val="bg1"/>
                </a:solidFill>
                <a:latin typeface="Arial" panose="020B0604020202020204" pitchFamily="34" charset="0"/>
              </a:rPr>
              <a:t>Presentar declaración de la renta, obtener certificado COVID, solicitar prestaciones, interponer recursos, consultar expedientes entre otras funciones.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</a:rPr>
              <a:t>https://clave.gob.es/</a:t>
            </a:r>
          </a:p>
        </p:txBody>
      </p:sp>
    </p:spTree>
    <p:extLst>
      <p:ext uri="{BB962C8B-B14F-4D97-AF65-F5344CB8AC3E}">
        <p14:creationId xmlns:p14="http://schemas.microsoft.com/office/powerpoint/2010/main" val="1292568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705AFC-8921-4CB4-B159-2048236BB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7556" y="243397"/>
            <a:ext cx="10972800" cy="753863"/>
          </a:xfrm>
        </p:spPr>
        <p:txBody>
          <a:bodyPr>
            <a:noAutofit/>
          </a:bodyPr>
          <a:lstStyle/>
          <a:p>
            <a:pPr algn="ctr"/>
            <a:r>
              <a:rPr lang="es-ES" sz="5400" b="1" u="sng" dirty="0">
                <a:solidFill>
                  <a:schemeClr val="bg1"/>
                </a:solidFill>
                <a:highlight>
                  <a:srgbClr val="808080"/>
                </a:highlight>
              </a:rPr>
              <a:t>CL@VE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6F5887-FE9F-490C-99AC-B7BDF6328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06" y="1181625"/>
            <a:ext cx="7999367" cy="667198"/>
          </a:xfrm>
        </p:spPr>
        <p:txBody>
          <a:bodyPr>
            <a:normAutofit fontScale="70000" lnSpcReduction="20000"/>
          </a:bodyPr>
          <a:lstStyle/>
          <a:p>
            <a:pPr marL="0" indent="0" algn="r" fontAlgn="base">
              <a:buNone/>
            </a:pPr>
            <a:r>
              <a:rPr lang="es-ES" sz="3600" dirty="0">
                <a:solidFill>
                  <a:schemeClr val="bg1"/>
                </a:solidFill>
                <a:latin typeface="+mj-lt"/>
              </a:rPr>
              <a:t>Sistema de </a:t>
            </a:r>
            <a:r>
              <a:rPr lang="es-ES" sz="3600" b="1" u="sng" dirty="0">
                <a:solidFill>
                  <a:schemeClr val="bg1"/>
                </a:solidFill>
                <a:latin typeface="+mj-lt"/>
              </a:rPr>
              <a:t>identificación electrónica</a:t>
            </a:r>
            <a:r>
              <a:rPr lang="es-ES" sz="3600" dirty="0">
                <a:solidFill>
                  <a:schemeClr val="bg1"/>
                </a:solidFill>
                <a:latin typeface="+mj-lt"/>
              </a:rPr>
              <a:t> de personas físicas.</a:t>
            </a:r>
            <a:endParaRPr lang="es-ES" sz="3600" b="1" u="sng" dirty="0">
              <a:solidFill>
                <a:schemeClr val="bg1"/>
              </a:solidFill>
              <a:latin typeface="+mj-lt"/>
            </a:endParaRP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DB1E53F-28B6-4426-9109-E2B7824CC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8" y="79899"/>
            <a:ext cx="2997693" cy="1080860"/>
          </a:xfrm>
          <a:prstGeom prst="rect">
            <a:avLst/>
          </a:prstGeom>
        </p:spPr>
      </p:pic>
      <p:pic>
        <p:nvPicPr>
          <p:cNvPr id="9" name="Elementos multimedia en línea 8" title="Cl@ve - Registro mediante videollamada">
            <a:hlinkClick r:id="" action="ppaction://media"/>
            <a:extLst>
              <a:ext uri="{FF2B5EF4-FFF2-40B4-BE49-F238E27FC236}">
                <a16:creationId xmlns:a16="http://schemas.microsoft.com/office/drawing/2014/main" id="{928FDC37-59F7-4736-A790-E47552DB12B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92813" y="1576500"/>
            <a:ext cx="9206374" cy="520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7309286-718B-4368-A802-DAD5CEAA0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58" y="79899"/>
            <a:ext cx="2997693" cy="108086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254CE21-0B40-4167-971E-77439317A952}"/>
              </a:ext>
            </a:extLst>
          </p:cNvPr>
          <p:cNvSpPr txBox="1"/>
          <p:nvPr/>
        </p:nvSpPr>
        <p:spPr>
          <a:xfrm>
            <a:off x="4906393" y="158664"/>
            <a:ext cx="6676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5400" b="1" u="sng" dirty="0">
                <a:solidFill>
                  <a:schemeClr val="bg1"/>
                </a:solidFill>
                <a:highlight>
                  <a:srgbClr val="808080"/>
                </a:highlight>
                <a:latin typeface="+mj-lt"/>
              </a:rPr>
              <a:t>CERTIFICADO DIGITAL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AD17323-C067-41C9-A531-0696FB0065D5}"/>
              </a:ext>
            </a:extLst>
          </p:cNvPr>
          <p:cNvSpPr txBox="1"/>
          <p:nvPr/>
        </p:nvSpPr>
        <p:spPr>
          <a:xfrm>
            <a:off x="261257" y="1356930"/>
            <a:ext cx="59715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highlight>
                  <a:srgbClr val="808080"/>
                </a:highlight>
                <a:latin typeface="+mj-lt"/>
              </a:rPr>
              <a:t>¿Qué es? </a:t>
            </a:r>
          </a:p>
          <a:p>
            <a:r>
              <a:rPr lang="es-ES" sz="2400" b="1" u="sng" dirty="0">
                <a:solidFill>
                  <a:schemeClr val="bg1"/>
                </a:solidFill>
                <a:latin typeface="+mj-lt"/>
              </a:rPr>
              <a:t>Documento digital</a:t>
            </a:r>
            <a:r>
              <a:rPr lang="es-ES" sz="2400" dirty="0">
                <a:solidFill>
                  <a:schemeClr val="bg1"/>
                </a:solidFill>
                <a:latin typeface="+mj-lt"/>
              </a:rPr>
              <a:t> que permite la identificación en </a:t>
            </a:r>
            <a:r>
              <a:rPr lang="es-ES" sz="2400" b="1" u="sng" dirty="0">
                <a:solidFill>
                  <a:schemeClr val="bg1"/>
                </a:solidFill>
                <a:latin typeface="+mj-lt"/>
              </a:rPr>
              <a:t>Internet </a:t>
            </a:r>
            <a:r>
              <a:rPr lang="es-ES" sz="2400" dirty="0">
                <a:solidFill>
                  <a:schemeClr val="bg1"/>
                </a:solidFill>
                <a:latin typeface="+mj-lt"/>
              </a:rPr>
              <a:t>de forma segura.</a:t>
            </a:r>
          </a:p>
          <a:p>
            <a:endParaRPr lang="es-ES" sz="2400" dirty="0">
              <a:solidFill>
                <a:schemeClr val="bg1"/>
              </a:solidFill>
              <a:latin typeface="+mj-lt"/>
            </a:endParaRPr>
          </a:p>
          <a:p>
            <a:r>
              <a:rPr lang="es-ES" sz="2400" b="1" dirty="0">
                <a:solidFill>
                  <a:schemeClr val="bg1"/>
                </a:solidFill>
                <a:latin typeface="+mj-lt"/>
              </a:rPr>
              <a:t>https://www.sede.fnmt.gob.es/certificados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A93170B-3DA0-49CD-B361-7BD726D214FF}"/>
              </a:ext>
            </a:extLst>
          </p:cNvPr>
          <p:cNvSpPr txBox="1"/>
          <p:nvPr/>
        </p:nvSpPr>
        <p:spPr>
          <a:xfrm>
            <a:off x="6096000" y="1912863"/>
            <a:ext cx="506914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highlight>
                  <a:srgbClr val="808080"/>
                </a:highlight>
                <a:latin typeface="+mj-lt"/>
              </a:rPr>
              <a:t>¿Para qué sirve? Ejemplos: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s-ES" sz="2400" b="1" i="0" dirty="0">
                <a:solidFill>
                  <a:schemeClr val="bg1"/>
                </a:solidFill>
                <a:effectLst/>
                <a:latin typeface="+mj-lt"/>
              </a:rPr>
              <a:t>Mismos trámites que </a:t>
            </a:r>
            <a:r>
              <a:rPr lang="es-ES" sz="2400" b="1" i="0" dirty="0" err="1">
                <a:solidFill>
                  <a:schemeClr val="bg1"/>
                </a:solidFill>
                <a:effectLst/>
                <a:latin typeface="+mj-lt"/>
              </a:rPr>
              <a:t>cl@ve</a:t>
            </a:r>
            <a:r>
              <a:rPr lang="es-ES" sz="2400" b="1" i="0" dirty="0">
                <a:solidFill>
                  <a:schemeClr val="bg1"/>
                </a:solidFill>
                <a:effectLst/>
                <a:latin typeface="+mj-lt"/>
              </a:rPr>
              <a:t>, entre otros: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s-ES" sz="2400" b="1" i="0" dirty="0">
                <a:solidFill>
                  <a:schemeClr val="bg1"/>
                </a:solidFill>
                <a:effectLst/>
                <a:latin typeface="+mj-lt"/>
              </a:rPr>
              <a:t>Presentación y liquidación de impuestos.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s-ES" sz="2400" b="1" i="0" dirty="0">
                <a:solidFill>
                  <a:schemeClr val="bg1"/>
                </a:solidFill>
                <a:effectLst/>
                <a:latin typeface="+mj-lt"/>
              </a:rPr>
              <a:t>Presentación de recursos y reclamaciones.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s-ES" sz="2400" b="1" i="0" dirty="0">
                <a:solidFill>
                  <a:schemeClr val="bg1"/>
                </a:solidFill>
                <a:effectLst/>
                <a:latin typeface="+mj-lt"/>
              </a:rPr>
              <a:t>Consulta de multas de circulación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1"/>
                </a:solidFill>
                <a:latin typeface="+mj-lt"/>
              </a:rPr>
              <a:t>Consultar expedientes activos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  <a:latin typeface="+mj-lt"/>
              </a:rPr>
              <a:t>….</a:t>
            </a:r>
          </a:p>
          <a:p>
            <a:pPr algn="ctr"/>
            <a:endParaRPr lang="es-ES" sz="2400" b="0" i="0" dirty="0">
              <a:solidFill>
                <a:schemeClr val="bg1"/>
              </a:solidFill>
              <a:effectLst/>
              <a:latin typeface="+mj-lt"/>
            </a:endParaRPr>
          </a:p>
          <a:p>
            <a:pPr algn="just"/>
            <a:endParaRPr lang="es-ES" sz="3200" b="0" i="0" dirty="0">
              <a:solidFill>
                <a:srgbClr val="222222"/>
              </a:solidFill>
              <a:effectLst/>
              <a:latin typeface="Segoe UI" panose="020B0502040204020203" pitchFamily="34" charset="0"/>
            </a:endParaRPr>
          </a:p>
          <a:p>
            <a:endParaRPr lang="es-ES"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37A2EDD-7BAC-4B16-AAFA-C6E53D32D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70" y="4201357"/>
            <a:ext cx="3715462" cy="235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53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1D17711-B160-4D57-A88B-369D7816079F}"/>
              </a:ext>
            </a:extLst>
          </p:cNvPr>
          <p:cNvSpPr txBox="1"/>
          <p:nvPr/>
        </p:nvSpPr>
        <p:spPr>
          <a:xfrm>
            <a:off x="3861786" y="158664"/>
            <a:ext cx="8460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u="sng" dirty="0">
                <a:solidFill>
                  <a:schemeClr val="bg1"/>
                </a:solidFill>
                <a:highlight>
                  <a:srgbClr val="808080"/>
                </a:highlight>
                <a:latin typeface="+mj-lt"/>
              </a:rPr>
              <a:t>SERVICIOS ELECTRÓNICOS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64C3565-6233-4F60-AA79-F42330D48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58" y="79899"/>
            <a:ext cx="2997693" cy="108086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0FDE48B2-412A-4B4D-ABF3-15AD5EB74E6C}"/>
              </a:ext>
            </a:extLst>
          </p:cNvPr>
          <p:cNvSpPr txBox="1"/>
          <p:nvPr/>
        </p:nvSpPr>
        <p:spPr>
          <a:xfrm>
            <a:off x="1111171" y="2179322"/>
            <a:ext cx="569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u="sng" dirty="0">
                <a:solidFill>
                  <a:schemeClr val="bg1"/>
                </a:solidFill>
                <a:highlight>
                  <a:srgbClr val="808080"/>
                </a:highlight>
                <a:latin typeface="+mj-lt"/>
              </a:rPr>
              <a:t>Carpeta Ciudadana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BE8A2D8-CFBF-41E4-AE79-8405600E0700}"/>
              </a:ext>
            </a:extLst>
          </p:cNvPr>
          <p:cNvSpPr txBox="1"/>
          <p:nvPr/>
        </p:nvSpPr>
        <p:spPr>
          <a:xfrm>
            <a:off x="925975" y="3193899"/>
            <a:ext cx="993485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solidFill>
                  <a:schemeClr val="bg1"/>
                </a:solidFill>
              </a:rPr>
              <a:t>En Mi Carpeta Ciudadana puedes comunicarte con las Administraciones y, además, consultar diferentes datos personales y tus citas previas, acceder a información sobre diversos procedimientos, informarte sobre tus notificaciones pendientes de leer y del estado de los expedientes en trámite, o recibir avisos y alertas.</a:t>
            </a:r>
          </a:p>
          <a:p>
            <a:pPr algn="just"/>
            <a:r>
              <a:rPr lang="es-ES" sz="2800" b="1" dirty="0">
                <a:solidFill>
                  <a:schemeClr val="bg1"/>
                </a:solidFill>
                <a:latin typeface="+mj-lt"/>
              </a:rPr>
              <a:t>https://carpetaciudadana.gob.es</a:t>
            </a:r>
          </a:p>
        </p:txBody>
      </p:sp>
    </p:spTree>
    <p:extLst>
      <p:ext uri="{BB962C8B-B14F-4D97-AF65-F5344CB8AC3E}">
        <p14:creationId xmlns:p14="http://schemas.microsoft.com/office/powerpoint/2010/main" val="3092611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DB1E53F-28B6-4426-9109-E2B7824CC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8" y="79899"/>
            <a:ext cx="2997693" cy="1080860"/>
          </a:xfrm>
          <a:prstGeom prst="rect">
            <a:avLst/>
          </a:prstGeom>
        </p:spPr>
      </p:pic>
      <p:pic>
        <p:nvPicPr>
          <p:cNvPr id="6" name="Elementos multimedia en línea 1" title="La APP &quot;Mi Carpeta Ciudadana&quot;">
            <a:hlinkClick r:id="" action="ppaction://media"/>
            <a:extLst>
              <a:ext uri="{FF2B5EF4-FFF2-40B4-BE49-F238E27FC236}">
                <a16:creationId xmlns:a16="http://schemas.microsoft.com/office/drawing/2014/main" id="{9CC18D37-245B-4239-9BC2-0ECC3CCC312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70988" y="1219419"/>
            <a:ext cx="9334472" cy="527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3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ción1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544</Words>
  <Application>Microsoft Office PowerPoint</Application>
  <PresentationFormat>Panorámica</PresentationFormat>
  <Paragraphs>97</Paragraphs>
  <Slides>16</Slides>
  <Notes>9</Notes>
  <HiddenSlides>0</HiddenSlides>
  <MMClips>3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Calibri</vt:lpstr>
      <vt:lpstr>Constantia</vt:lpstr>
      <vt:lpstr>Segoe UI</vt:lpstr>
      <vt:lpstr>Wingdings</vt:lpstr>
      <vt:lpstr>Wingdings 2</vt:lpstr>
      <vt:lpstr>Presentación1</vt:lpstr>
      <vt:lpstr>Presentación de PowerPoint</vt:lpstr>
      <vt:lpstr>Presentación de PowerPoint</vt:lpstr>
      <vt:lpstr>Presentación de PowerPoint</vt:lpstr>
      <vt:lpstr>Presentación de PowerPoint</vt:lpstr>
      <vt:lpstr>CL@VE</vt:lpstr>
      <vt:lpstr>CL@VE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VILLALBA HIDALGO</dc:creator>
  <cp:lastModifiedBy>FERNANDO RUIZ GRANADO</cp:lastModifiedBy>
  <cp:revision>75</cp:revision>
  <dcterms:created xsi:type="dcterms:W3CDTF">2022-10-25T09:52:26Z</dcterms:created>
  <dcterms:modified xsi:type="dcterms:W3CDTF">2022-11-21T15:09:18Z</dcterms:modified>
</cp:coreProperties>
</file>